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69" r:id="rId2"/>
    <p:sldId id="257" r:id="rId3"/>
    <p:sldId id="258" r:id="rId4"/>
    <p:sldId id="263" r:id="rId5"/>
    <p:sldId id="264" r:id="rId6"/>
    <p:sldId id="265" r:id="rId7"/>
    <p:sldId id="266" r:id="rId8"/>
    <p:sldId id="267" r:id="rId9"/>
    <p:sldId id="274" r:id="rId10"/>
    <p:sldId id="259" r:id="rId11"/>
    <p:sldId id="261" r:id="rId12"/>
    <p:sldId id="262" r:id="rId13"/>
    <p:sldId id="270" r:id="rId14"/>
    <p:sldId id="271" r:id="rId15"/>
    <p:sldId id="272" r:id="rId16"/>
    <p:sldId id="273" r:id="rId17"/>
    <p:sldId id="275" r:id="rId18"/>
    <p:sldId id="276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91" r:id="rId29"/>
    <p:sldId id="279" r:id="rId30"/>
    <p:sldId id="278" r:id="rId3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A4B317-4AC7-44EE-8D2B-4AA60BE09BA5}" type="datetimeFigureOut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85BA69-2C5C-4514-A5E9-7B3B320933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44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5D44F1-5FAF-48C5-9224-EC2F8C416609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D419B-FB80-47EB-928F-E43B5495D237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7642-74CE-4B50-A4CF-93DB535DBEC3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6C41C-538C-43ED-9651-32B76421E9C4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F5655F-DF22-48BC-88AC-875DF7BB33E4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76EA5-25AA-4536-BAD8-7DE90D3D2BC5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171A-9A06-40E2-AFEC-C6AD7585AB9E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B4C04-DB3B-4CBD-9107-E0885C57C72A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A1178-B627-440E-A498-E5A8B3B1B451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3E2C-3A05-478A-B645-F9EC71A49BE1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F4693-BCB3-4597-A066-73866BEBD10F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5393-0DA0-4022-AB71-1B1E45074156}" type="datetime1">
              <a:rPr lang="en-US" smtClean="0"/>
              <a:pPr/>
              <a:t>4/5/2013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0F2C7-5A82-4DED-9EB7-810F9C2A0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emf"/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Envelope Analyses for EGB cod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766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L. O’Brien and P. Rago</a:t>
            </a:r>
          </a:p>
          <a:p>
            <a:endParaRPr lang="en-US" dirty="0"/>
          </a:p>
          <a:p>
            <a:r>
              <a:rPr lang="en-US" dirty="0" smtClean="0"/>
              <a:t>TRAC EGB cod benchmark</a:t>
            </a:r>
          </a:p>
          <a:p>
            <a:r>
              <a:rPr lang="en-US" dirty="0" smtClean="0"/>
              <a:t>April 9-11, 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81600" y="304800"/>
            <a:ext cx="2954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/>
              <a:t>TRAC Working Paper 2013/09</a:t>
            </a:r>
            <a:endParaRPr lang="en-C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477000" y="76201"/>
            <a:ext cx="266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Efficiency :</a:t>
            </a:r>
          </a:p>
          <a:p>
            <a:r>
              <a:rPr lang="en-US" dirty="0" smtClean="0"/>
              <a:t>Blue=  0.1</a:t>
            </a:r>
          </a:p>
          <a:p>
            <a:r>
              <a:rPr lang="en-US" dirty="0" smtClean="0"/>
              <a:t>Red = 1.0</a:t>
            </a:r>
          </a:p>
          <a:p>
            <a:endParaRPr lang="en-US" dirty="0"/>
          </a:p>
        </p:txBody>
      </p:sp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886200"/>
            <a:ext cx="7924800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066800"/>
            <a:ext cx="7848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5800" y="228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NEFSC Spring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057400" y="9144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Spring 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685800"/>
            <a:ext cx="8694737" cy="514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152400"/>
            <a:ext cx="14750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NEFSC Spring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7786339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114800"/>
            <a:ext cx="7786339" cy="233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" y="457200"/>
            <a:ext cx="11465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NEFSC Fall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172200" y="304800"/>
            <a:ext cx="1905000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Efficiency :</a:t>
            </a:r>
          </a:p>
          <a:p>
            <a:r>
              <a:rPr lang="en-US" dirty="0" smtClean="0"/>
              <a:t>Blue=  0.1</a:t>
            </a:r>
          </a:p>
          <a:p>
            <a:r>
              <a:rPr lang="en-US" dirty="0" smtClean="0"/>
              <a:t>Red = 1.0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447800"/>
            <a:ext cx="6705600" cy="39704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 flipH="1">
            <a:off x="1645919" y="914400"/>
            <a:ext cx="1630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NEFSC Fall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143000"/>
            <a:ext cx="7373186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9" y="3429000"/>
            <a:ext cx="7532091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33400" y="304800"/>
            <a:ext cx="1250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DFO survey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95400"/>
            <a:ext cx="7121031" cy="421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914400" y="381000"/>
            <a:ext cx="1250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DFO survey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371600"/>
            <a:ext cx="7132579" cy="340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447800"/>
            <a:ext cx="6246559" cy="350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28600"/>
            <a:ext cx="8077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Mid Range of Indices based on {</a:t>
            </a:r>
            <a:r>
              <a:rPr lang="en-US" sz="2800" dirty="0" err="1" smtClean="0"/>
              <a:t>Fall,Spring</a:t>
            </a:r>
            <a:r>
              <a:rPr lang="en-US" sz="2800" dirty="0" smtClean="0"/>
              <a:t>} and {</a:t>
            </a:r>
            <a:r>
              <a:rPr lang="en-US" sz="2800" dirty="0" err="1" smtClean="0"/>
              <a:t>Fall,Spring,DFO</a:t>
            </a:r>
            <a:r>
              <a:rPr lang="en-US" sz="2800" dirty="0" smtClean="0"/>
              <a:t>}</a:t>
            </a:r>
            <a:endParaRPr lang="en-US" sz="28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447800"/>
            <a:ext cx="5667375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Comparison with ASAP model Run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1138" y="1363663"/>
            <a:ext cx="6181725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67151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743200" y="533400"/>
            <a:ext cx="381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EGB cod catch (mt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Mid range estimates for {</a:t>
            </a:r>
            <a:r>
              <a:rPr lang="en-US" dirty="0" err="1" smtClean="0"/>
              <a:t>fal,spr</a:t>
            </a:r>
            <a:r>
              <a:rPr lang="en-US" dirty="0" smtClean="0"/>
              <a:t>} and {</a:t>
            </a:r>
            <a:r>
              <a:rPr lang="en-US" dirty="0" err="1" smtClean="0"/>
              <a:t>fal,spr,DFO</a:t>
            </a:r>
            <a:r>
              <a:rPr lang="en-US" dirty="0" smtClean="0"/>
              <a:t>} with ASAP</a:t>
            </a:r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554355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Biomass Estimates</a:t>
            </a:r>
            <a:endParaRPr lang="en-US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677988"/>
            <a:ext cx="6705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Biomass Estimates</a:t>
            </a:r>
            <a:endParaRPr lang="en-US" dirty="0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447800"/>
            <a:ext cx="7858125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FF0000"/>
                </a:solidFill>
              </a:rPr>
              <a:t>Improving the Bounds on Efficiency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Calibration coefficient (scalar) for weight per tow for cod is 1.579944.  Bigelow catches more.</a:t>
            </a:r>
          </a:p>
          <a:p>
            <a:r>
              <a:rPr lang="en-US" dirty="0" smtClean="0"/>
              <a:t>The Bigelow footprint is 0.007 nm</a:t>
            </a:r>
            <a:r>
              <a:rPr lang="en-US" baseline="30000" dirty="0" smtClean="0"/>
              <a:t>2</a:t>
            </a:r>
          </a:p>
          <a:p>
            <a:r>
              <a:rPr lang="en-US" dirty="0" smtClean="0"/>
              <a:t>The Albatross footprint is 0.0112 nm</a:t>
            </a:r>
            <a:r>
              <a:rPr lang="en-US" baseline="30000" dirty="0" smtClean="0"/>
              <a:t>2 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maximum Likely efficiency of the Albatross, given assumed 100% efficiency of Bigelow is </a:t>
            </a:r>
          </a:p>
          <a:p>
            <a:r>
              <a:rPr lang="en-US" dirty="0" smtClean="0"/>
              <a:t>1/1.579944 *(0.007/0.0112) = 0.39558 ~0.4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Revised bounds based on e[0.1,0.4] and F[0.1,1.5]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Spring (revised)</a:t>
            </a:r>
            <a:endParaRPr lang="en-US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4450" y="1501775"/>
            <a:ext cx="65151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Fall (revised)</a:t>
            </a:r>
            <a:endParaRPr lang="en-US" dirty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6000750" cy="3553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DFO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676400"/>
            <a:ext cx="6524625" cy="386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3505200"/>
            <a:ext cx="5786438" cy="29201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239000" y="41910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Take out 1982 spring low value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81000"/>
            <a:ext cx="5661370" cy="29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28600"/>
            <a:ext cx="4876800" cy="326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Rectangle 3"/>
          <p:cNvSpPr/>
          <p:nvPr/>
        </p:nvSpPr>
        <p:spPr>
          <a:xfrm>
            <a:off x="6324600" y="4038600"/>
            <a:ext cx="17593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Take out 1982</a:t>
            </a:r>
          </a:p>
          <a:p>
            <a:r>
              <a:rPr lang="en-US" dirty="0" smtClean="0"/>
              <a:t> spring low value</a:t>
            </a: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3505200"/>
            <a:ext cx="4953000" cy="31193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1" y="2209800"/>
            <a:ext cx="4953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495800"/>
            <a:ext cx="5105400" cy="224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51882"/>
            <a:ext cx="4953000" cy="2177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5791200" y="838200"/>
            <a:ext cx="3048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Swept Area Biomass (mt)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Methodology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Heuristic Method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 “Swept Area” estimates of stock biomass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Catch equation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Combine 1 and 2  to find a feasible range of biomass and F rates consistent with plausible range of assumptions.</a:t>
            </a:r>
          </a:p>
          <a:p>
            <a:pPr lvl="1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NOT an assessment but can be useful for guiding decisions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i="1" dirty="0" smtClean="0">
                <a:solidFill>
                  <a:srgbClr val="FF0000"/>
                </a:solidFill>
              </a:rPr>
              <a:t>Envelope Method (1)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048000"/>
            <a:ext cx="2050828" cy="1411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" y="990600"/>
            <a:ext cx="79248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Equation 1.  Swept Area Biomass estimate</a:t>
            </a:r>
          </a:p>
          <a:p>
            <a:endParaRPr lang="en-US" dirty="0" smtClean="0"/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Let I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represent the observed index of biomass at time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and  represent the catch at time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 The estimated swept area total biomass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Bt consistent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the index is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953000"/>
            <a:ext cx="8077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where the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catchability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efficiency q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is an assumed value. The average area swept per tow is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and the total area of the survey is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66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>Equation 2. The biomass consistent with observed catch </a:t>
            </a:r>
            <a:br>
              <a:rPr lang="en-US" sz="24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Can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 obtained from the Baranov catch equation as </a:t>
            </a:r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9992" r="23324"/>
          <a:stretch>
            <a:fillRect/>
          </a:stretch>
        </p:blipFill>
        <p:spPr bwMode="auto">
          <a:xfrm>
            <a:off x="838200" y="1905000"/>
            <a:ext cx="6694468" cy="2650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533400" y="47244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 is unknown and M is derived from life history theory.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second equation in Eq. 2 adjusts the biomass to the time of year when the survey occurs, thus keeping Eq. 1 and 2 consistent.   Thus biomass can be written as a function of arbitrary scalars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F in equations 1 and 2 respectively.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Envelope Method (2) 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62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Neither q nor F are known but we feasible ranges can be obtained from expert judgment. We also  know that biomass estimates derived from some feasible range must be consistent with each other.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2514600"/>
            <a:ext cx="4595006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By inspection it is evident that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q_min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F_min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constitute an upper range, and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q_max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F_maxand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constitute a lower range. Upper and lower bounds consistent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with 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these estimates are </a:t>
            </a:r>
          </a:p>
        </p:txBody>
      </p:sp>
      <p:pic>
        <p:nvPicPr>
          <p:cNvPr id="890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676400"/>
            <a:ext cx="5216071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9125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038600"/>
            <a:ext cx="8534400" cy="1789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0" y="457200"/>
            <a:ext cx="4114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Relative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7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relF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7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)=</a:t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      C(t)/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ave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{I(t),I(t-1),I(t-2)}</a:t>
            </a:r>
            <a:br>
              <a:rPr lang="en-US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4495800"/>
            <a:ext cx="4731774" cy="2080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"/>
            <a:ext cx="4652962" cy="2045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2438400"/>
            <a:ext cx="4597656" cy="2021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0F2C7-5A82-4DED-9EB7-810F9C2A0FC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2155</TotalTime>
  <Words>487</Words>
  <Application>Microsoft Office PowerPoint</Application>
  <PresentationFormat>On-screen Show (4:3)</PresentationFormat>
  <Paragraphs>86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Envelope Analyses for EGB cod</vt:lpstr>
      <vt:lpstr>PowerPoint Presentation</vt:lpstr>
      <vt:lpstr>PowerPoint Presentation</vt:lpstr>
      <vt:lpstr>Methodology</vt:lpstr>
      <vt:lpstr>Envelope Method (1)  </vt:lpstr>
      <vt:lpstr>Equation 2. The biomass consistent with observed catch   Can be obtained from the Baranov catch equation as </vt:lpstr>
      <vt:lpstr>Neither q nor F are known but we feasible ranges can be obtained from expert judgment. We also  know that biomass estimates derived from some feasible range must be consistent with each other.  </vt:lpstr>
      <vt:lpstr>By inspection it is evident that  q_min and F_min  constitute an upper range, and  q_max and F_maxand  constitute a lower range. Upper and lower bounds consistent with  these estimates are </vt:lpstr>
      <vt:lpstr>   Relative Fk relF(t)=        C(t)/ave{I(t),I(t-1),I(t-2)}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Comparison with ASAP model Run </vt:lpstr>
      <vt:lpstr>Mid range estimates for {fal,spr} and {fal,spr,DFO} with ASAP</vt:lpstr>
      <vt:lpstr>High Biomass Estimates</vt:lpstr>
      <vt:lpstr>Low Biomass Estimates</vt:lpstr>
      <vt:lpstr>Improving the Bounds on Efficiency</vt:lpstr>
      <vt:lpstr>Revised bounds based on e[0.1,0.4] and F[0.1,1.5]</vt:lpstr>
      <vt:lpstr>Spring (revised)</vt:lpstr>
      <vt:lpstr>Fall (revised)</vt:lpstr>
      <vt:lpstr>DFO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lobrien</dc:creator>
  <cp:lastModifiedBy>DFO-MPO</cp:lastModifiedBy>
  <cp:revision>71</cp:revision>
  <dcterms:created xsi:type="dcterms:W3CDTF">2013-03-28T20:45:58Z</dcterms:created>
  <dcterms:modified xsi:type="dcterms:W3CDTF">2013-04-05T15:56:19Z</dcterms:modified>
</cp:coreProperties>
</file>